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dirty="0"/>
              <a:t>淘宝特价版</a:t>
            </a:r>
            <a:r>
              <a:rPr lang="zh-CN" altLang="en-US" dirty="0"/>
              <a:t>活跃数据</a:t>
            </a:r>
            <a:endParaRPr lang="zh-CN" dirty="0"/>
          </a:p>
        </c:rich>
      </c:tx>
      <c:layout>
        <c:manualLayout>
          <c:xMode val="edge"/>
          <c:yMode val="edge"/>
          <c:x val="0.40673319327731094"/>
          <c:y val="4.90018078794735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6225848607159396E-2"/>
          <c:y val="9.1581077842565722E-2"/>
          <c:w val="0.88808939323761005"/>
          <c:h val="0.602148191241666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日活（万）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Sheet1!$A$2:$A$19</c:f>
              <c:strCache>
                <c:ptCount val="18"/>
                <c:pt idx="0">
                  <c:v>18-03至19-07</c:v>
                </c:pt>
                <c:pt idx="1">
                  <c:v>2019-08</c:v>
                </c:pt>
                <c:pt idx="2">
                  <c:v>2019-09</c:v>
                </c:pt>
                <c:pt idx="3">
                  <c:v>2019-10</c:v>
                </c:pt>
                <c:pt idx="4">
                  <c:v>2019-11</c:v>
                </c:pt>
                <c:pt idx="5">
                  <c:v>2019-12</c:v>
                </c:pt>
                <c:pt idx="6">
                  <c:v>2020-01</c:v>
                </c:pt>
                <c:pt idx="7">
                  <c:v>2020-02</c:v>
                </c:pt>
                <c:pt idx="8">
                  <c:v>2020-03</c:v>
                </c:pt>
                <c:pt idx="9">
                  <c:v>2020-04</c:v>
                </c:pt>
                <c:pt idx="10">
                  <c:v>2020-05</c:v>
                </c:pt>
                <c:pt idx="11">
                  <c:v>2020-06</c:v>
                </c:pt>
                <c:pt idx="12">
                  <c:v>2020-07</c:v>
                </c:pt>
                <c:pt idx="13">
                  <c:v>2020-08</c:v>
                </c:pt>
                <c:pt idx="14">
                  <c:v>2020-09</c:v>
                </c:pt>
                <c:pt idx="15">
                  <c:v>2020-10</c:v>
                </c:pt>
                <c:pt idx="16">
                  <c:v>2020-11</c:v>
                </c:pt>
                <c:pt idx="17">
                  <c:v>2020-12</c:v>
                </c:pt>
              </c:strCache>
            </c:strRef>
          </c:cat>
          <c:val>
            <c:numRef>
              <c:f>Sheet1!$B$2:$B$19</c:f>
              <c:numCache>
                <c:formatCode>#,##0.00</c:formatCode>
                <c:ptCount val="18"/>
                <c:pt idx="0">
                  <c:v>10</c:v>
                </c:pt>
                <c:pt idx="1">
                  <c:v>22.25</c:v>
                </c:pt>
                <c:pt idx="2">
                  <c:v>76.11</c:v>
                </c:pt>
                <c:pt idx="3">
                  <c:v>275.63</c:v>
                </c:pt>
                <c:pt idx="4">
                  <c:v>381.77</c:v>
                </c:pt>
                <c:pt idx="5">
                  <c:v>259.33999999999997</c:v>
                </c:pt>
                <c:pt idx="6">
                  <c:v>168.04</c:v>
                </c:pt>
                <c:pt idx="7">
                  <c:v>162.49</c:v>
                </c:pt>
                <c:pt idx="8">
                  <c:v>300.58</c:v>
                </c:pt>
                <c:pt idx="9">
                  <c:v>434.13</c:v>
                </c:pt>
                <c:pt idx="10">
                  <c:v>484.06</c:v>
                </c:pt>
                <c:pt idx="11">
                  <c:v>580.96</c:v>
                </c:pt>
                <c:pt idx="12">
                  <c:v>627.04999999999995</c:v>
                </c:pt>
                <c:pt idx="13">
                  <c:v>750.74</c:v>
                </c:pt>
                <c:pt idx="14">
                  <c:v>1052.8599999999999</c:v>
                </c:pt>
                <c:pt idx="15">
                  <c:v>1318.13</c:v>
                </c:pt>
                <c:pt idx="16">
                  <c:v>1496.98</c:v>
                </c:pt>
                <c:pt idx="17">
                  <c:v>1546.79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05-4A23-BBBE-90A72E5E70F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57670096"/>
        <c:axId val="25767259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月活（万）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5808823529411774E-2"/>
                  <c:y val="-8.09916990220959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05-4A23-BBBE-90A72E5E70F7}"/>
                </c:ext>
              </c:extLst>
            </c:dLbl>
            <c:dLbl>
              <c:idx val="1"/>
              <c:layout>
                <c:manualLayout>
                  <c:x val="-2.476890756302521E-2"/>
                  <c:y val="-7.37977573406055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405-4A23-BBBE-90A72E5E70F7}"/>
                </c:ext>
              </c:extLst>
            </c:dLbl>
            <c:dLbl>
              <c:idx val="2"/>
              <c:layout>
                <c:manualLayout>
                  <c:x val="-2.476890756302523E-2"/>
                  <c:y val="-5.46139128566312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05-4A23-BBBE-90A72E5E70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Sheet1!$A$2:$A$19</c:f>
              <c:strCache>
                <c:ptCount val="18"/>
                <c:pt idx="0">
                  <c:v>18-03至19-07</c:v>
                </c:pt>
                <c:pt idx="1">
                  <c:v>2019-08</c:v>
                </c:pt>
                <c:pt idx="2">
                  <c:v>2019-09</c:v>
                </c:pt>
                <c:pt idx="3">
                  <c:v>2019-10</c:v>
                </c:pt>
                <c:pt idx="4">
                  <c:v>2019-11</c:v>
                </c:pt>
                <c:pt idx="5">
                  <c:v>2019-12</c:v>
                </c:pt>
                <c:pt idx="6">
                  <c:v>2020-01</c:v>
                </c:pt>
                <c:pt idx="7">
                  <c:v>2020-02</c:v>
                </c:pt>
                <c:pt idx="8">
                  <c:v>2020-03</c:v>
                </c:pt>
                <c:pt idx="9">
                  <c:v>2020-04</c:v>
                </c:pt>
                <c:pt idx="10">
                  <c:v>2020-05</c:v>
                </c:pt>
                <c:pt idx="11">
                  <c:v>2020-06</c:v>
                </c:pt>
                <c:pt idx="12">
                  <c:v>2020-07</c:v>
                </c:pt>
                <c:pt idx="13">
                  <c:v>2020-08</c:v>
                </c:pt>
                <c:pt idx="14">
                  <c:v>2020-09</c:v>
                </c:pt>
                <c:pt idx="15">
                  <c:v>2020-10</c:v>
                </c:pt>
                <c:pt idx="16">
                  <c:v>2020-11</c:v>
                </c:pt>
                <c:pt idx="17">
                  <c:v>2020-12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50</c:v>
                </c:pt>
                <c:pt idx="1">
                  <c:v>155.66999999999999</c:v>
                </c:pt>
                <c:pt idx="2">
                  <c:v>583.38</c:v>
                </c:pt>
                <c:pt idx="3">
                  <c:v>2580.39</c:v>
                </c:pt>
                <c:pt idx="4">
                  <c:v>2800.34</c:v>
                </c:pt>
                <c:pt idx="5">
                  <c:v>1634.39</c:v>
                </c:pt>
                <c:pt idx="6">
                  <c:v>1229.3800000000001</c:v>
                </c:pt>
                <c:pt idx="7">
                  <c:v>1045.2</c:v>
                </c:pt>
                <c:pt idx="8">
                  <c:v>1853.67</c:v>
                </c:pt>
                <c:pt idx="9">
                  <c:v>2502.9899999999998</c:v>
                </c:pt>
                <c:pt idx="10">
                  <c:v>4652.66</c:v>
                </c:pt>
                <c:pt idx="11">
                  <c:v>5559.7</c:v>
                </c:pt>
                <c:pt idx="12">
                  <c:v>6180.29</c:v>
                </c:pt>
                <c:pt idx="13">
                  <c:v>7466.86</c:v>
                </c:pt>
                <c:pt idx="14">
                  <c:v>8928.76</c:v>
                </c:pt>
                <c:pt idx="15">
                  <c:v>10513.29</c:v>
                </c:pt>
                <c:pt idx="16">
                  <c:v>11043.43</c:v>
                </c:pt>
                <c:pt idx="17">
                  <c:v>11894.19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A405-4A23-BBBE-90A72E5E7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324080"/>
        <c:axId val="270335728"/>
      </c:lineChart>
      <c:catAx>
        <c:axId val="25767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7672592"/>
        <c:crosses val="autoZero"/>
        <c:auto val="1"/>
        <c:lblAlgn val="ctr"/>
        <c:lblOffset val="100"/>
        <c:noMultiLvlLbl val="0"/>
      </c:catAx>
      <c:valAx>
        <c:axId val="257672592"/>
        <c:scaling>
          <c:orientation val="minMax"/>
          <c:max val="18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7670096"/>
        <c:crosses val="autoZero"/>
        <c:crossBetween val="between"/>
      </c:valAx>
      <c:valAx>
        <c:axId val="27033572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0324080"/>
        <c:crosses val="max"/>
        <c:crossBetween val="between"/>
      </c:valAx>
      <c:catAx>
        <c:axId val="270324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703357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976047111758089"/>
          <c:y val="0.8184429949746862"/>
          <c:w val="0.21138655462184874"/>
          <c:h val="4.99419737996807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0.67751</cdr:x>
      <cdr:y>0.23224</cdr:y>
    </cdr:from>
    <cdr:to>
      <cdr:x>0.68229</cdr:x>
      <cdr:y>0.35571</cdr:y>
    </cdr:to>
    <cdr:sp macro="" textlink="">
      <cdr:nvSpPr>
        <cdr:cNvPr id="2" name="Freeform 3"/>
        <cdr:cNvSpPr/>
      </cdr:nvSpPr>
      <cdr:spPr>
        <a:xfrm xmlns:a="http://schemas.openxmlformats.org/drawingml/2006/main">
          <a:off x="8191308" y="1083443"/>
          <a:ext cx="57911" cy="576000"/>
        </a:xfrm>
        <a:custGeom xmlns:a="http://schemas.openxmlformats.org/drawingml/2006/main">
          <a:avLst/>
          <a:gdLst>
            <a:gd name="connsiteX0" fmla="*/ 16002 w 57911"/>
            <a:gd name="connsiteY0" fmla="*/ 14477 h 367030"/>
            <a:gd name="connsiteX1" fmla="*/ 14478 w 57911"/>
            <a:gd name="connsiteY1" fmla="*/ 352552 h 367030"/>
          </a:gdLst>
          <a:ahLst/>
          <a:cxnLst>
            <a:cxn ang="0">
              <a:pos x="connsiteX0" y="connsiteY0"/>
            </a:cxn>
            <a:cxn ang="1">
              <a:pos x="connsiteX1" y="connsiteY1"/>
            </a:cxn>
          </a:cxnLst>
          <a:rect l="l" t="t" r="r" b="b"/>
          <a:pathLst>
            <a:path w="57911" h="367030">
              <a:moveTo>
                <a:pt x="16002" y="14477"/>
              </a:moveTo>
              <a:lnTo>
                <a:pt x="14478" y="352552"/>
              </a:lnTo>
            </a:path>
          </a:pathLst>
        </a:custGeom>
        <a:ln xmlns:a="http://schemas.openxmlformats.org/drawingml/2006/main" w="25400">
          <a:solidFill>
            <a:srgbClr val="C00000">
              <a:alpha val="100000"/>
            </a:srgb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cdr:txBody>
    </cdr:sp>
  </cdr:relSizeAnchor>
  <cdr:relSizeAnchor xmlns:cdr="http://schemas.openxmlformats.org/drawingml/2006/chartDrawing">
    <cdr:from>
      <cdr:x>0.67464</cdr:x>
      <cdr:y>0.34683</cdr:y>
    </cdr:from>
    <cdr:to>
      <cdr:x>0.68357</cdr:x>
      <cdr:y>0.36834</cdr:y>
    </cdr:to>
    <cdr:sp macro="" textlink="">
      <cdr:nvSpPr>
        <cdr:cNvPr id="3" name="流程图: 接点 2"/>
        <cdr:cNvSpPr/>
      </cdr:nvSpPr>
      <cdr:spPr>
        <a:xfrm xmlns:a="http://schemas.openxmlformats.org/drawingml/2006/main">
          <a:off x="8156639" y="1618029"/>
          <a:ext cx="108000" cy="100318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cdr:txBody>
    </cdr:sp>
  </cdr:relSizeAnchor>
  <cdr:relSizeAnchor xmlns:cdr="http://schemas.openxmlformats.org/drawingml/2006/chartDrawing">
    <cdr:from>
      <cdr:x>0.61208</cdr:x>
      <cdr:y>0.15653</cdr:y>
    </cdr:from>
    <cdr:to>
      <cdr:x>0.73653</cdr:x>
      <cdr:y>0.24845</cdr:y>
    </cdr:to>
    <cdr:sp macro="" textlink="">
      <cdr:nvSpPr>
        <cdr:cNvPr id="4" name="文本框 18"/>
        <cdr:cNvSpPr txBox="1"/>
      </cdr:nvSpPr>
      <cdr:spPr>
        <a:xfrm xmlns:a="http://schemas.openxmlformats.org/drawingml/2006/main">
          <a:off x="7400297" y="786166"/>
          <a:ext cx="1504704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看看</a:t>
          </a:r>
          <a:r>
            <a: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频道上线</a:t>
          </a:r>
          <a:endParaRPr lang="en-US" altLang="zh-CN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 xmlns:a="http://schemas.openxmlformats.org/drawingml/2006/main">
          <a:pPr algn="ctr"/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此后两月只有优化</a:t>
          </a:r>
        </a:p>
      </cdr:txBody>
    </cdr:sp>
  </cdr:relSizeAnchor>
  <cdr:relSizeAnchor xmlns:cdr="http://schemas.openxmlformats.org/drawingml/2006/chartDrawing">
    <cdr:from>
      <cdr:x>0.82677</cdr:x>
      <cdr:y>0.16107</cdr:y>
    </cdr:from>
    <cdr:to>
      <cdr:x>0.8357</cdr:x>
      <cdr:y>0.18257</cdr:y>
    </cdr:to>
    <cdr:sp macro="" textlink="">
      <cdr:nvSpPr>
        <cdr:cNvPr id="6" name="流程图: 接点 5"/>
        <cdr:cNvSpPr/>
      </cdr:nvSpPr>
      <cdr:spPr>
        <a:xfrm xmlns:a="http://schemas.openxmlformats.org/drawingml/2006/main">
          <a:off x="9995923" y="751398"/>
          <a:ext cx="108000" cy="100318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cdr:txBody>
    </cdr:sp>
  </cdr:relSizeAnchor>
  <cdr:relSizeAnchor xmlns:cdr="http://schemas.openxmlformats.org/drawingml/2006/chartDrawing">
    <cdr:from>
      <cdr:x>0.77489</cdr:x>
      <cdr:y>0.0268</cdr:y>
    </cdr:from>
    <cdr:to>
      <cdr:x>0.8846</cdr:x>
      <cdr:y>0.15549</cdr:y>
    </cdr:to>
    <cdr:sp macro="" textlink="">
      <cdr:nvSpPr>
        <cdr:cNvPr id="7" name="文本框 18"/>
        <cdr:cNvSpPr txBox="1"/>
      </cdr:nvSpPr>
      <cdr:spPr>
        <a:xfrm xmlns:a="http://schemas.openxmlformats.org/drawingml/2006/main">
          <a:off x="9368694" y="125032"/>
          <a:ext cx="1326473" cy="60035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元更香节”</a:t>
          </a:r>
          <a:endParaRPr lang="en-US" altLang="zh-CN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 xmlns:a="http://schemas.openxmlformats.org/drawingml/2006/main">
          <a:pPr algn="ctr"/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“厂货狂欢节”营销活动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9C91E-B3CC-4248-977A-216337020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A5D8EA-6D71-4020-BDDE-BC242180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BA1EE1-3868-4B4B-BC38-FA4359C4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B1704-A331-4464-BF0A-9667EB92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ADE5C4-6562-4BDA-893E-68BD3AA4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32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EBB3E-3FF6-4F78-8859-B968A10F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6D4DCE-6D0E-4633-87DD-0426F3226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F7927-2FC7-4D1E-96E3-2954D22D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8E577B-3BB1-4081-8830-0D5719C6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5259F1-9722-4E4B-AF8B-57D38A64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85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7D1AE5-63A4-425E-A96B-0C274A766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9EC204-C422-48DB-9CF7-5814D74D0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DA1108-1F68-4F96-9963-B224C715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CB15F6-9484-4E75-8EF5-79343FCB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F18C1-E515-42A5-9347-01CC83E9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13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599B9-4041-4A56-90E0-D40C209E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AC9BD-6BE0-4089-BA55-30D28E7B4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A3EE65-FDD5-48A3-8408-86590266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BB6327-3111-47D3-8CE1-8897C476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EDDCEC-4951-4A2A-A52E-399E4592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09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D72F3-58EE-4909-B906-94E3CC4AA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6CB7D9-4013-46E4-8C04-84EA96049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58CF4-7D03-46AD-80C1-18D8D714E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48A93A-A5BB-401E-9205-C4C1BD39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48DCF-BF51-41C8-998E-DABD4F9C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97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DDAE4-8AD3-4452-BBBB-E4352CB0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9D329-CB14-4F88-8D15-307CE02B5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CC7117-EEF1-48C0-8960-2C24E2463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EAC763-AD8C-4579-86E1-0234E6CE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1FEECE-BC36-463C-B58D-DE119E4D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427BE9-C2DB-4990-B905-A8C4F8FA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0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0380-A44C-4BF3-84B8-5BE8DE9F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951C53-C1CD-426C-A627-57E3601D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B6B084-16B6-4C67-BFD3-EBF42B63C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0B780E-7124-459D-9679-22CA1AA15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87D49C-8C57-420A-84FE-20812B501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8730CB-4811-4043-B712-747C587D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9E1B98-B19D-42A9-83BD-3A655341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59E2A4-10EA-410E-B45B-465483CA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12E2-4059-4018-8216-8433CCBA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36ECFF-F3CC-4F5E-8393-A1A9C6FD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A79AD0-6472-4A7D-9841-DBB70BED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D670ED-BCBD-4C87-B8DE-22B6B058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17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3BB852-8E72-466F-A325-2E54A850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E4E551-FD1F-4E79-A722-A1DFA495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21BA05-AADA-4126-8CDC-9D7B0000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22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4535B-6DDE-4243-8FF2-1975CF10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B5B4FA-E39C-4183-B6C3-64A45D594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B07AFF-8046-4A1A-BE40-B255AAEF7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E3CBD1-A45D-4224-AEC0-0CE53DCD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1BEC14-06C7-49BF-BF53-BD561874E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F2C8F7-8C2C-49D4-86A4-657AA454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38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FCE4A-35FF-45B8-BD78-CB5CB6A2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D39229-AE19-4333-B55A-F0488880A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788951-418F-49E4-8C20-FD7A54B32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EE5198-70D1-47F7-BC96-F15A617C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13E24-2731-4343-88B1-5957144B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973AEE-DB9C-413B-9506-18D43E4C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8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E85027-521B-4396-9479-1C65A741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F5798F-159E-421F-8544-1812E7038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D580A-1366-4EAA-81B9-BD0379177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B5B5-36AA-48AE-9B38-74D75EEC9345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4415F-3912-44A4-BB65-E1ADA03E3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0EA817-B0A3-415A-91BA-A55BEDA8A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E24E-A689-44BB-849D-2916B2675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76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8D6CA-BD5C-4E5D-BA20-1756305E00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/>
              <a:t>淘宝特价版</a:t>
            </a:r>
            <a:r>
              <a:rPr kumimoji="1" lang="en-US" altLang="zh-CN" sz="6000" dirty="0"/>
              <a:t>-</a:t>
            </a:r>
            <a:r>
              <a:rPr kumimoji="1" lang="zh-CN" altLang="en-US" sz="6000" dirty="0"/>
              <a:t>分析报告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361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4E62064-ADFD-4590-83FD-4424C5092AD1}"/>
              </a:ext>
            </a:extLst>
          </p:cNvPr>
          <p:cNvGrpSpPr/>
          <p:nvPr/>
        </p:nvGrpSpPr>
        <p:grpSpPr>
          <a:xfrm>
            <a:off x="267667" y="1211301"/>
            <a:ext cx="3332284" cy="2338954"/>
            <a:chOff x="3983275" y="1306744"/>
            <a:chExt cx="3332284" cy="214123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806D83-1662-4601-BF41-160CB24DF8C6}"/>
                </a:ext>
              </a:extLst>
            </p:cNvPr>
            <p:cNvSpPr/>
            <p:nvPr/>
          </p:nvSpPr>
          <p:spPr>
            <a:xfrm>
              <a:off x="3983275" y="1306744"/>
              <a:ext cx="3332284" cy="214123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92A7FE7-C897-4217-9223-080253696DDC}"/>
                </a:ext>
              </a:extLst>
            </p:cNvPr>
            <p:cNvSpPr txBox="1"/>
            <p:nvPr/>
          </p:nvSpPr>
          <p:spPr>
            <a:xfrm>
              <a:off x="4062796" y="1325916"/>
              <a:ext cx="3153747" cy="2056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根据类目区分视频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直播内容，扩大了内容的展示量，同时打造了从用户到内容再到商品的垂直链路，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用户与商品的匹配关系更精准，促进商品转化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结合看看内容以及电商会场玩法，打造带有节日氛围的直播内容推荐模式，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增强直播内容的专题性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塑造节日氛围仪式感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为头部主播引流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FAAEAF8-1DF2-44B0-BF5C-0743551E1549}"/>
              </a:ext>
            </a:extLst>
          </p:cNvPr>
          <p:cNvSpPr txBox="1"/>
          <p:nvPr/>
        </p:nvSpPr>
        <p:spPr>
          <a:xfrm>
            <a:off x="27540" y="856678"/>
            <a:ext cx="2066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看看首页分析：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40593A3-A222-4B24-8494-484BECE7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53" y="3654199"/>
            <a:ext cx="2601779" cy="265988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7595D7A-70BD-4D02-92B5-2FCE94A2D39F}"/>
              </a:ext>
            </a:extLst>
          </p:cNvPr>
          <p:cNvGrpSpPr/>
          <p:nvPr/>
        </p:nvGrpSpPr>
        <p:grpSpPr>
          <a:xfrm>
            <a:off x="6726859" y="1255273"/>
            <a:ext cx="4856582" cy="976404"/>
            <a:chOff x="3983275" y="1306744"/>
            <a:chExt cx="3332284" cy="238098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AFC1381-23FC-4B32-8D9B-DF79A996AE94}"/>
                </a:ext>
              </a:extLst>
            </p:cNvPr>
            <p:cNvSpPr/>
            <p:nvPr/>
          </p:nvSpPr>
          <p:spPr>
            <a:xfrm>
              <a:off x="3983275" y="1306744"/>
              <a:ext cx="3332284" cy="205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63F1928-977B-4D1A-98E7-6E29B3F8124D}"/>
                </a:ext>
              </a:extLst>
            </p:cNvPr>
            <p:cNvSpPr txBox="1"/>
            <p:nvPr/>
          </p:nvSpPr>
          <p:spPr>
            <a:xfrm>
              <a:off x="4058816" y="1474237"/>
              <a:ext cx="3153747" cy="221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视频内容及直播内容可关联商品，直播过程中上架商品会有明显的商品提示，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增强类内容与电商的转化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；参与直播的用户可以发弹幕与主播沟通，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互动性较强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5AB044D-125C-46D2-8D55-F00E7B238C40}"/>
              </a:ext>
            </a:extLst>
          </p:cNvPr>
          <p:cNvGrpSpPr/>
          <p:nvPr/>
        </p:nvGrpSpPr>
        <p:grpSpPr>
          <a:xfrm>
            <a:off x="6726859" y="2677212"/>
            <a:ext cx="5465141" cy="795505"/>
            <a:chOff x="3830875" y="4064278"/>
            <a:chExt cx="3481402" cy="212079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60C187E-4AC5-4293-8F02-A9046CEE7AFA}"/>
                </a:ext>
              </a:extLst>
            </p:cNvPr>
            <p:cNvSpPr/>
            <p:nvPr/>
          </p:nvSpPr>
          <p:spPr>
            <a:xfrm>
              <a:off x="3830875" y="4064278"/>
              <a:ext cx="3332284" cy="205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C877DFE-EFFD-45D9-9BFF-B05FFB86A653}"/>
                </a:ext>
              </a:extLst>
            </p:cNvPr>
            <p:cNvSpPr txBox="1"/>
            <p:nvPr/>
          </p:nvSpPr>
          <p:spPr>
            <a:xfrm>
              <a:off x="3906414" y="4215815"/>
              <a:ext cx="3405863" cy="196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增加直播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视频关联商品功能，打通从内容到电商的转化链路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增加直播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视频内互动，从内容层面增加用户交流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强化关注列表的作用，提升关注功能的力度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0C43DEB-40AB-4360-B63B-6F4A63A49269}"/>
              </a:ext>
            </a:extLst>
          </p:cNvPr>
          <p:cNvSpPr txBox="1"/>
          <p:nvPr/>
        </p:nvSpPr>
        <p:spPr>
          <a:xfrm>
            <a:off x="6691262" y="2260900"/>
            <a:ext cx="2066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极速版可改进方向：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27B465-4CB6-4DF9-B78E-0363CA2A11E0}"/>
              </a:ext>
            </a:extLst>
          </p:cNvPr>
          <p:cNvSpPr txBox="1"/>
          <p:nvPr/>
        </p:nvSpPr>
        <p:spPr>
          <a:xfrm>
            <a:off x="6726859" y="924075"/>
            <a:ext cx="2066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视频页分析：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8ADAA1E-3666-401D-8FD6-C77D218715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3" y="924075"/>
            <a:ext cx="2523101" cy="54602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D41364-1DE4-4B4F-BEBE-839B7373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916" y="3827115"/>
            <a:ext cx="2206503" cy="21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6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3F7BBC77-F6A6-4BB8-964B-FA5082D413F9}"/>
              </a:ext>
            </a:extLst>
          </p:cNvPr>
          <p:cNvSpPr txBox="1"/>
          <p:nvPr/>
        </p:nvSpPr>
        <p:spPr bwMode="auto">
          <a:xfrm>
            <a:off x="347189" y="63714"/>
            <a:ext cx="8157714" cy="61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67" tIns="36284" rIns="72567" bIns="36284" numCol="1" anchor="t" anchorCtr="0" compatLnSpc="1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935990" indent="-360045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18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125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01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96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990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585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7105">
              <a:defRPr/>
            </a:pPr>
            <a:r>
              <a:rPr kumimoji="1"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淘宝特价版功能分析（购物体验）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2B1BEF-CAB5-4BE5-9593-4AAB1FF7F550}"/>
              </a:ext>
            </a:extLst>
          </p:cNvPr>
          <p:cNvSpPr txBox="1"/>
          <p:nvPr/>
        </p:nvSpPr>
        <p:spPr>
          <a:xfrm>
            <a:off x="7241920" y="1033690"/>
            <a:ext cx="453874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选品：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商品搜索页，置顶主打活动页签，精准活动商品推荐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商品卡片部分主要以价格、急速退款、已售数量和各类补贴金额吸引用户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品类销售榜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标签放置在商品图上方，且比例和颜色显著，利于单品促销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商品页有 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×××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人正在抢购下单” 提示模块，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滚动展示近期下单用户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，让用户来打广告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红包倒计时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小弹窗，用紧迫的时间感促使用户进行下单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57A397-2AE8-4BDB-96D8-742436A020AF}"/>
              </a:ext>
            </a:extLst>
          </p:cNvPr>
          <p:cNvGrpSpPr/>
          <p:nvPr/>
        </p:nvGrpSpPr>
        <p:grpSpPr>
          <a:xfrm>
            <a:off x="7145083" y="1174790"/>
            <a:ext cx="63500" cy="4859620"/>
            <a:chOff x="7210141" y="1136921"/>
            <a:chExt cx="63500" cy="48596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736A6CF-112D-45C2-AFDE-69F80A80C74E}"/>
                </a:ext>
              </a:extLst>
            </p:cNvPr>
            <p:cNvCxnSpPr/>
            <p:nvPr/>
          </p:nvCxnSpPr>
          <p:spPr>
            <a:xfrm>
              <a:off x="7243478" y="1136921"/>
              <a:ext cx="0" cy="485962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9" name="流程图: 接点 8">
              <a:extLst>
                <a:ext uri="{FF2B5EF4-FFF2-40B4-BE49-F238E27FC236}">
                  <a16:creationId xmlns:a16="http://schemas.microsoft.com/office/drawing/2014/main" id="{5D93A77A-15A7-4441-A3F3-B5221A62E6B0}"/>
                </a:ext>
              </a:extLst>
            </p:cNvPr>
            <p:cNvSpPr/>
            <p:nvPr/>
          </p:nvSpPr>
          <p:spPr>
            <a:xfrm>
              <a:off x="7213316" y="1660016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63E27895-E783-4DDE-9FEC-3A0218AE4680}"/>
                </a:ext>
              </a:extLst>
            </p:cNvPr>
            <p:cNvSpPr/>
            <p:nvPr/>
          </p:nvSpPr>
          <p:spPr>
            <a:xfrm>
              <a:off x="7212700" y="2241849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E96A8E95-F0CA-421D-8DEB-0B41059F239A}"/>
                </a:ext>
              </a:extLst>
            </p:cNvPr>
            <p:cNvSpPr/>
            <p:nvPr/>
          </p:nvSpPr>
          <p:spPr>
            <a:xfrm>
              <a:off x="7212700" y="2806336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66D14F08-EE58-4A30-8F3F-3729561AB90F}"/>
                </a:ext>
              </a:extLst>
            </p:cNvPr>
            <p:cNvSpPr/>
            <p:nvPr/>
          </p:nvSpPr>
          <p:spPr>
            <a:xfrm>
              <a:off x="7210141" y="3785824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流程图: 接点 12">
              <a:extLst>
                <a:ext uri="{FF2B5EF4-FFF2-40B4-BE49-F238E27FC236}">
                  <a16:creationId xmlns:a16="http://schemas.microsoft.com/office/drawing/2014/main" id="{DEF67D10-3853-43B0-984A-C29DA9BDB512}"/>
                </a:ext>
              </a:extLst>
            </p:cNvPr>
            <p:cNvSpPr/>
            <p:nvPr/>
          </p:nvSpPr>
          <p:spPr>
            <a:xfrm>
              <a:off x="7210141" y="4522424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流程图: 接点 13">
              <a:extLst>
                <a:ext uri="{FF2B5EF4-FFF2-40B4-BE49-F238E27FC236}">
                  <a16:creationId xmlns:a16="http://schemas.microsoft.com/office/drawing/2014/main" id="{01923A4C-DF23-42EE-98F3-0603922F1A6C}"/>
                </a:ext>
              </a:extLst>
            </p:cNvPr>
            <p:cNvSpPr/>
            <p:nvPr/>
          </p:nvSpPr>
          <p:spPr>
            <a:xfrm>
              <a:off x="7213316" y="5263885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6DDC799-109A-4491-A358-95948BDF2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85" y="1054530"/>
            <a:ext cx="1443706" cy="27175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04978AD-A0F1-48F4-9485-738C5A4F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076" y="1092377"/>
            <a:ext cx="1421647" cy="26702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C246FA-5DB7-4C1E-82B8-73306413A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536" y="1021069"/>
            <a:ext cx="1410741" cy="27277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8765131-3EBA-4A69-849C-C768E61EFA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5" b="7498"/>
          <a:stretch/>
        </p:blipFill>
        <p:spPr>
          <a:xfrm>
            <a:off x="1683215" y="4070283"/>
            <a:ext cx="1405190" cy="2638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98F9CB3-362D-44AF-95F5-FB8BE3B7404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1" b="7320"/>
          <a:stretch/>
        </p:blipFill>
        <p:spPr>
          <a:xfrm>
            <a:off x="4246599" y="4056279"/>
            <a:ext cx="1402819" cy="264469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896A951-9094-4FB8-BF9A-5714D6DCE5E9}"/>
              </a:ext>
            </a:extLst>
          </p:cNvPr>
          <p:cNvSpPr txBox="1"/>
          <p:nvPr/>
        </p:nvSpPr>
        <p:spPr>
          <a:xfrm>
            <a:off x="7241921" y="4578048"/>
            <a:ext cx="4538748" cy="17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购物流程：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选品加购：商品详细选品以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图示方式展示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，相比我们的纯文本框排列，更加直观明了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下单：下单界面功能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不包括重复显示的优惠券、京豆等抵扣物，提升购物体验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箭头 21">
            <a:extLst>
              <a:ext uri="{FF2B5EF4-FFF2-40B4-BE49-F238E27FC236}">
                <a16:creationId xmlns:a16="http://schemas.microsoft.com/office/drawing/2014/main" id="{0461F5EE-F8C9-42C8-94BD-1FCFA88599B8}"/>
              </a:ext>
            </a:extLst>
          </p:cNvPr>
          <p:cNvSpPr/>
          <p:nvPr/>
        </p:nvSpPr>
        <p:spPr>
          <a:xfrm>
            <a:off x="3364950" y="5250793"/>
            <a:ext cx="687782" cy="4145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1">
            <a:extLst>
              <a:ext uri="{FF2B5EF4-FFF2-40B4-BE49-F238E27FC236}">
                <a16:creationId xmlns:a16="http://schemas.microsoft.com/office/drawing/2014/main" id="{DE42C0A6-CD9D-4902-AEAB-97DD7A278264}"/>
              </a:ext>
            </a:extLst>
          </p:cNvPr>
          <p:cNvSpPr/>
          <p:nvPr/>
        </p:nvSpPr>
        <p:spPr>
          <a:xfrm>
            <a:off x="431321" y="948907"/>
            <a:ext cx="6519895" cy="283234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">
            <a:extLst>
              <a:ext uri="{FF2B5EF4-FFF2-40B4-BE49-F238E27FC236}">
                <a16:creationId xmlns:a16="http://schemas.microsoft.com/office/drawing/2014/main" id="{577DA9DF-F08C-4AFD-B687-2D1C43E04FCB}"/>
              </a:ext>
            </a:extLst>
          </p:cNvPr>
          <p:cNvSpPr/>
          <p:nvPr/>
        </p:nvSpPr>
        <p:spPr>
          <a:xfrm>
            <a:off x="431321" y="4021519"/>
            <a:ext cx="6519895" cy="268999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58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EF83A-2C67-42E6-BF80-089C496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BB780816-6E16-49E9-9817-9D8ECEDBDC74}"/>
              </a:ext>
            </a:extLst>
          </p:cNvPr>
          <p:cNvSpPr txBox="1">
            <a:spLocks/>
          </p:cNvSpPr>
          <p:nvPr/>
        </p:nvSpPr>
        <p:spPr>
          <a:xfrm>
            <a:off x="3057587" y="2408227"/>
            <a:ext cx="6076825" cy="715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一、移动互联网及下沉市场分析</a:t>
            </a:r>
            <a:endParaRPr kumimoji="1"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BFED92E6-D34C-495D-ACFB-CE689F9F8453}"/>
              </a:ext>
            </a:extLst>
          </p:cNvPr>
          <p:cNvSpPr txBox="1">
            <a:spLocks/>
          </p:cNvSpPr>
          <p:nvPr/>
        </p:nvSpPr>
        <p:spPr>
          <a:xfrm>
            <a:off x="3057587" y="3276550"/>
            <a:ext cx="5744818" cy="715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二、淘宝特价版</a:t>
            </a:r>
            <a:r>
              <a:rPr kumimoji="1"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kumimoji="1"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kumimoji="1"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F50779B6-F81A-435A-A51F-16CA8E0C5727}"/>
              </a:ext>
            </a:extLst>
          </p:cNvPr>
          <p:cNvSpPr txBox="1">
            <a:spLocks/>
          </p:cNvSpPr>
          <p:nvPr/>
        </p:nvSpPr>
        <p:spPr>
          <a:xfrm>
            <a:off x="3057587" y="4195569"/>
            <a:ext cx="5744818" cy="715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三、极速版借鉴优化方向</a:t>
            </a:r>
            <a:endParaRPr kumimoji="1"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2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723ABFA-34D2-4C1F-8D07-B73A3688EBD4}"/>
              </a:ext>
            </a:extLst>
          </p:cNvPr>
          <p:cNvSpPr txBox="1">
            <a:spLocks/>
          </p:cNvSpPr>
          <p:nvPr/>
        </p:nvSpPr>
        <p:spPr>
          <a:xfrm>
            <a:off x="1722881" y="2354541"/>
            <a:ext cx="8778864" cy="12178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一、移动互联网及下沉市场分析</a:t>
            </a:r>
            <a:endParaRPr kumimoji="1" lang="en-US" alt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45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C6776A4-A417-4F0A-AA4F-0C6AA824DA9E}"/>
              </a:ext>
            </a:extLst>
          </p:cNvPr>
          <p:cNvSpPr txBox="1"/>
          <p:nvPr/>
        </p:nvSpPr>
        <p:spPr bwMode="auto">
          <a:xfrm>
            <a:off x="153268" y="186773"/>
            <a:ext cx="7375515" cy="61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67" tIns="36284" rIns="72567" bIns="36284" numCol="1" anchor="t" anchorCtr="0" compatLnSpc="1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935990" indent="-360045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18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125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01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96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990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585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7105">
              <a:defRPr/>
            </a:pPr>
            <a:r>
              <a:rPr kumimoji="1" lang="zh-CN" altLang="en-US" sz="3600" dirty="0">
                <a:solidFill>
                  <a:schemeClr val="tx1"/>
                </a:solidFill>
              </a:rPr>
              <a:t>互联网下沉市场整体分析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5C4767-F937-4A34-8D45-2A7C3CF45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8" y="3941950"/>
            <a:ext cx="5554807" cy="2916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7D7C16-F6ED-4133-A4AB-200090A8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9" y="897627"/>
            <a:ext cx="3275585" cy="29046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048F7E-08DE-447B-A85B-593CFBF07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363" y="897628"/>
            <a:ext cx="3230642" cy="28542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68A97A-1BD1-4083-BCC2-049DC5685BEC}"/>
              </a:ext>
            </a:extLst>
          </p:cNvPr>
          <p:cNvSpPr txBox="1"/>
          <p:nvPr/>
        </p:nvSpPr>
        <p:spPr>
          <a:xfrm>
            <a:off x="5650267" y="4107313"/>
            <a:ext cx="60590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互联网用户总量几乎已达顶点，增长空间有限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移动购物用户已达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10.56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QUEST MOBILE)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，对网民的覆盖率达到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以上，趋近饱和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用户日均使用时长在持续增加，下沉市场的用户日均时长已达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小时（无钱有闲）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互联网用户的城市结构发生变化，四五线占比越来越高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电商下沉规模已达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，相比短视频的下沉规模（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），下沉市场总用户量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亿，还有很大的发展空间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9159AF-6644-4C60-BE73-4FC6B3D0E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14" y="897627"/>
            <a:ext cx="5074326" cy="284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3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958C260E-19F0-4CE3-859E-A0D9F505F743}"/>
              </a:ext>
            </a:extLst>
          </p:cNvPr>
          <p:cNvSpPr txBox="1"/>
          <p:nvPr/>
        </p:nvSpPr>
        <p:spPr bwMode="auto">
          <a:xfrm>
            <a:off x="313633" y="199705"/>
            <a:ext cx="7375515" cy="61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67" tIns="36284" rIns="72567" bIns="36284" numCol="1" anchor="t" anchorCtr="0" compatLnSpc="1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935990" indent="-360045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18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125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01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96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990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585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7105">
              <a:defRPr/>
            </a:pPr>
            <a:r>
              <a:rPr kumimoji="1" lang="zh-CN" altLang="en-US" sz="3600" dirty="0">
                <a:solidFill>
                  <a:schemeClr val="tx1"/>
                </a:solidFill>
              </a:rPr>
              <a:t>下沉用户画像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1FF3D5-59F3-4E95-9C21-01D92B27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1" y="879155"/>
            <a:ext cx="5272435" cy="2963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5BED62-A5A1-443E-AD4C-CC494459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80" y="869994"/>
            <a:ext cx="5305036" cy="29814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3FCCD1-81B1-4432-9287-35FBDD115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71" y="4089092"/>
            <a:ext cx="4926775" cy="27689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42E0F8-0EF8-414A-B5A8-301B1CE70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60470"/>
            <a:ext cx="4912216" cy="27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0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670599-2EE1-4776-8781-8200AC10F937}"/>
              </a:ext>
            </a:extLst>
          </p:cNvPr>
          <p:cNvSpPr txBox="1">
            <a:spLocks/>
          </p:cNvSpPr>
          <p:nvPr/>
        </p:nvSpPr>
        <p:spPr>
          <a:xfrm>
            <a:off x="2553552" y="2308359"/>
            <a:ext cx="6950665" cy="12178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二、淘宝特价版</a:t>
            </a:r>
            <a:r>
              <a:rPr kumimoji="1"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kumimoji="1"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kumimoji="1" lang="en-US" alt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29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400B9B25-002C-47DD-ACD6-0FAEA3EC0A23}"/>
              </a:ext>
            </a:extLst>
          </p:cNvPr>
          <p:cNvSpPr txBox="1"/>
          <p:nvPr/>
        </p:nvSpPr>
        <p:spPr bwMode="auto">
          <a:xfrm>
            <a:off x="313633" y="245793"/>
            <a:ext cx="7375515" cy="61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67" tIns="36284" rIns="72567" bIns="36284" numCol="1" anchor="t" anchorCtr="0" compatLnSpc="1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935990" indent="-360045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18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125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01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96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990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585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7105">
              <a:defRPr/>
            </a:pPr>
            <a:r>
              <a:rPr kumimoji="1"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淘宝特价版的日活数据变化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DA46448D-A656-415F-A4BB-CEBB2B9D4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165984"/>
              </p:ext>
            </p:extLst>
          </p:nvPr>
        </p:nvGraphicFramePr>
        <p:xfrm>
          <a:off x="101600" y="584917"/>
          <a:ext cx="12090400" cy="4665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3">
            <a:extLst>
              <a:ext uri="{FF2B5EF4-FFF2-40B4-BE49-F238E27FC236}">
                <a16:creationId xmlns:a16="http://schemas.microsoft.com/office/drawing/2014/main" id="{6EF64D52-5D16-4BAA-BC6D-1E729FF6BC8D}"/>
              </a:ext>
            </a:extLst>
          </p:cNvPr>
          <p:cNvSpPr/>
          <p:nvPr/>
        </p:nvSpPr>
        <p:spPr>
          <a:xfrm>
            <a:off x="1140588" y="1670628"/>
            <a:ext cx="57911" cy="1584000"/>
          </a:xfrm>
          <a:custGeom>
            <a:avLst/>
            <a:gdLst>
              <a:gd name="connsiteX0" fmla="*/ 16002 w 57911"/>
              <a:gd name="connsiteY0" fmla="*/ 14477 h 367030"/>
              <a:gd name="connsiteX1" fmla="*/ 14478 w 57911"/>
              <a:gd name="connsiteY1" fmla="*/ 352552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67030">
                <a:moveTo>
                  <a:pt x="16002" y="14477"/>
                </a:moveTo>
                <a:lnTo>
                  <a:pt x="14478" y="352552"/>
                </a:lnTo>
              </a:path>
            </a:pathLst>
          </a:custGeom>
          <a:ln w="25400">
            <a:solidFill>
              <a:srgbClr val="C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7932C67F-D46B-42A3-8347-6BF5AB8F3115}"/>
              </a:ext>
            </a:extLst>
          </p:cNvPr>
          <p:cNvSpPr/>
          <p:nvPr/>
        </p:nvSpPr>
        <p:spPr>
          <a:xfrm>
            <a:off x="1105919" y="3198052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37F626-7161-4991-AD54-EFB50BEEBBAC}"/>
              </a:ext>
            </a:extLst>
          </p:cNvPr>
          <p:cNvSpPr txBox="1"/>
          <p:nvPr/>
        </p:nvSpPr>
        <p:spPr>
          <a:xfrm>
            <a:off x="598801" y="1104994"/>
            <a:ext cx="109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淘特价上架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2018-03-15</a:t>
            </a: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数据惨淡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E03609E1-C82F-439B-9022-382D94024545}"/>
              </a:ext>
            </a:extLst>
          </p:cNvPr>
          <p:cNvSpPr/>
          <p:nvPr/>
        </p:nvSpPr>
        <p:spPr>
          <a:xfrm>
            <a:off x="1733067" y="2713981"/>
            <a:ext cx="57911" cy="468000"/>
          </a:xfrm>
          <a:custGeom>
            <a:avLst/>
            <a:gdLst>
              <a:gd name="connsiteX0" fmla="*/ 16002 w 57911"/>
              <a:gd name="connsiteY0" fmla="*/ 14477 h 367030"/>
              <a:gd name="connsiteX1" fmla="*/ 14478 w 57911"/>
              <a:gd name="connsiteY1" fmla="*/ 352552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67030">
                <a:moveTo>
                  <a:pt x="16002" y="14477"/>
                </a:moveTo>
                <a:lnTo>
                  <a:pt x="14478" y="352552"/>
                </a:lnTo>
              </a:path>
            </a:pathLst>
          </a:custGeom>
          <a:ln w="25400">
            <a:solidFill>
              <a:srgbClr val="C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649FA393-2E0D-4A75-9D9F-BA4261B804C6}"/>
              </a:ext>
            </a:extLst>
          </p:cNvPr>
          <p:cNvSpPr/>
          <p:nvPr/>
        </p:nvSpPr>
        <p:spPr>
          <a:xfrm>
            <a:off x="1698398" y="3200712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6BF5DC-C6E7-419B-8130-7DAA9E9693A4}"/>
              </a:ext>
            </a:extLst>
          </p:cNvPr>
          <p:cNvSpPr txBox="1"/>
          <p:nvPr/>
        </p:nvSpPr>
        <p:spPr>
          <a:xfrm>
            <a:off x="1036718" y="1911432"/>
            <a:ext cx="143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大聚划算成立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工厂直营店上线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2019-08-17</a:t>
            </a: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进入缓慢增长期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FD5F20EA-980D-4CE6-93A5-21EB7989DC10}"/>
              </a:ext>
            </a:extLst>
          </p:cNvPr>
          <p:cNvSpPr/>
          <p:nvPr/>
        </p:nvSpPr>
        <p:spPr>
          <a:xfrm>
            <a:off x="3271505" y="2390815"/>
            <a:ext cx="57911" cy="468000"/>
          </a:xfrm>
          <a:custGeom>
            <a:avLst/>
            <a:gdLst>
              <a:gd name="connsiteX0" fmla="*/ 16002 w 57911"/>
              <a:gd name="connsiteY0" fmla="*/ 14477 h 367030"/>
              <a:gd name="connsiteX1" fmla="*/ 14478 w 57911"/>
              <a:gd name="connsiteY1" fmla="*/ 352552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67030">
                <a:moveTo>
                  <a:pt x="16002" y="14477"/>
                </a:moveTo>
                <a:lnTo>
                  <a:pt x="14478" y="352552"/>
                </a:lnTo>
              </a:path>
            </a:pathLst>
          </a:custGeom>
          <a:ln w="25400">
            <a:solidFill>
              <a:srgbClr val="C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2ACF2E32-368D-43E6-ADA3-D37716EBC0CC}"/>
              </a:ext>
            </a:extLst>
          </p:cNvPr>
          <p:cNvSpPr/>
          <p:nvPr/>
        </p:nvSpPr>
        <p:spPr>
          <a:xfrm>
            <a:off x="3236836" y="2877548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5C6CFF-B719-4CFD-AD10-7CBE6BF6807D}"/>
              </a:ext>
            </a:extLst>
          </p:cNvPr>
          <p:cNvSpPr txBox="1"/>
          <p:nvPr/>
        </p:nvSpPr>
        <p:spPr>
          <a:xfrm>
            <a:off x="2520804" y="1832747"/>
            <a:ext cx="161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淘宝主站导流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淘特价流量暴涨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顶峰日活达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968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5737C63E-FD15-439C-BBD4-C79B0C5EF2AD}"/>
              </a:ext>
            </a:extLst>
          </p:cNvPr>
          <p:cNvSpPr/>
          <p:nvPr/>
        </p:nvSpPr>
        <p:spPr>
          <a:xfrm>
            <a:off x="5332932" y="2761014"/>
            <a:ext cx="57911" cy="432000"/>
          </a:xfrm>
          <a:custGeom>
            <a:avLst/>
            <a:gdLst>
              <a:gd name="connsiteX0" fmla="*/ 16002 w 57911"/>
              <a:gd name="connsiteY0" fmla="*/ 14477 h 367030"/>
              <a:gd name="connsiteX1" fmla="*/ 14478 w 57911"/>
              <a:gd name="connsiteY1" fmla="*/ 352552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67030">
                <a:moveTo>
                  <a:pt x="16002" y="14477"/>
                </a:moveTo>
                <a:lnTo>
                  <a:pt x="14478" y="352552"/>
                </a:lnTo>
              </a:path>
            </a:pathLst>
          </a:custGeom>
          <a:ln w="25400">
            <a:solidFill>
              <a:srgbClr val="C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0446F854-E4D7-49B6-AF09-0659A6433742}"/>
              </a:ext>
            </a:extLst>
          </p:cNvPr>
          <p:cNvSpPr/>
          <p:nvPr/>
        </p:nvSpPr>
        <p:spPr>
          <a:xfrm>
            <a:off x="5298263" y="3205412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B06731-432A-4A16-853E-5D27663494A9}"/>
              </a:ext>
            </a:extLst>
          </p:cNvPr>
          <p:cNvSpPr txBox="1"/>
          <p:nvPr/>
        </p:nvSpPr>
        <p:spPr>
          <a:xfrm>
            <a:off x="4665697" y="1933689"/>
            <a:ext cx="1326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厂货直接加购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天天签到领红包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2020-02-27</a:t>
            </a: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进入增长期</a:t>
            </a: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D5A83FCE-CBB5-4606-AD74-2C4243DF5E0E}"/>
              </a:ext>
            </a:extLst>
          </p:cNvPr>
          <p:cNvSpPr/>
          <p:nvPr/>
        </p:nvSpPr>
        <p:spPr>
          <a:xfrm>
            <a:off x="5942255" y="1768642"/>
            <a:ext cx="57911" cy="1260000"/>
          </a:xfrm>
          <a:custGeom>
            <a:avLst/>
            <a:gdLst>
              <a:gd name="connsiteX0" fmla="*/ 16002 w 57911"/>
              <a:gd name="connsiteY0" fmla="*/ 14477 h 367030"/>
              <a:gd name="connsiteX1" fmla="*/ 14478 w 57911"/>
              <a:gd name="connsiteY1" fmla="*/ 352552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67030">
                <a:moveTo>
                  <a:pt x="16002" y="14477"/>
                </a:moveTo>
                <a:lnTo>
                  <a:pt x="14478" y="352552"/>
                </a:lnTo>
              </a:path>
            </a:pathLst>
          </a:custGeom>
          <a:ln w="25400">
            <a:solidFill>
              <a:srgbClr val="C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53ECBE2A-6A3B-4AE8-95D4-F63A3535F84C}"/>
              </a:ext>
            </a:extLst>
          </p:cNvPr>
          <p:cNvSpPr/>
          <p:nvPr/>
        </p:nvSpPr>
        <p:spPr>
          <a:xfrm>
            <a:off x="5897961" y="3041972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E9C761-E611-4AD6-A66C-BC83B57BF68F}"/>
              </a:ext>
            </a:extLst>
          </p:cNvPr>
          <p:cNvSpPr txBox="1"/>
          <p:nvPr/>
        </p:nvSpPr>
        <p:spPr>
          <a:xfrm>
            <a:off x="5240885" y="1213373"/>
            <a:ext cx="142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淘特价正式上架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2020-03-25</a:t>
            </a: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资源倾斜大力扶持</a:t>
            </a: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E3BF539A-99F1-4AB4-985E-D99F8F3FDF75}"/>
              </a:ext>
            </a:extLst>
          </p:cNvPr>
          <p:cNvSpPr/>
          <p:nvPr/>
        </p:nvSpPr>
        <p:spPr>
          <a:xfrm>
            <a:off x="6527836" y="2437848"/>
            <a:ext cx="57911" cy="504000"/>
          </a:xfrm>
          <a:custGeom>
            <a:avLst/>
            <a:gdLst>
              <a:gd name="connsiteX0" fmla="*/ 16002 w 57911"/>
              <a:gd name="connsiteY0" fmla="*/ 14477 h 367030"/>
              <a:gd name="connsiteX1" fmla="*/ 14478 w 57911"/>
              <a:gd name="connsiteY1" fmla="*/ 352552 h 367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1" h="367030">
                <a:moveTo>
                  <a:pt x="16002" y="14477"/>
                </a:moveTo>
                <a:lnTo>
                  <a:pt x="14478" y="352552"/>
                </a:lnTo>
              </a:path>
            </a:pathLst>
          </a:custGeom>
          <a:ln w="25400">
            <a:solidFill>
              <a:srgbClr val="C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FE2412F7-186C-44C0-BE03-59B3A7B08ECE}"/>
              </a:ext>
            </a:extLst>
          </p:cNvPr>
          <p:cNvSpPr/>
          <p:nvPr/>
        </p:nvSpPr>
        <p:spPr>
          <a:xfrm>
            <a:off x="6493167" y="2933046"/>
            <a:ext cx="108000" cy="108000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2AAAC6-3F4D-4219-8A92-8FFFD920876B}"/>
              </a:ext>
            </a:extLst>
          </p:cNvPr>
          <p:cNvSpPr txBox="1"/>
          <p:nvPr/>
        </p:nvSpPr>
        <p:spPr>
          <a:xfrm>
            <a:off x="5883849" y="1976031"/>
            <a:ext cx="132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月底上线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支付宝小程序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2C3EA8-759A-4797-86F7-ED3B722CC941}"/>
              </a:ext>
            </a:extLst>
          </p:cNvPr>
          <p:cNvSpPr/>
          <p:nvPr/>
        </p:nvSpPr>
        <p:spPr>
          <a:xfrm>
            <a:off x="185730" y="4631030"/>
            <a:ext cx="117688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淘特价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日上线，阿里在最开始并没有对该项目投入资源，很长的一段时间该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日活仅有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10W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年开始对淘特价资源倾斜，并确定了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C2M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的供销模式，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月，其活跃数据开始上涨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期间，因手淘导流，淘特价的活跃数据暴涨，顶峰日活逼近千万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后数据开始大幅下跌，在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日，日活数据跌破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日，淘特价正式上架，并开始大力扶持，软文，导流、各项资源倾斜；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淘特价受手淘流量扶持效果明显，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手淘在多个渠道开始为淘特价导流（互动、广告等），目前此两个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用户重复度高达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80.26%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（数据来自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QUEST MOBILE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月底，支付宝内淘特价小程序上线，初期用户与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用户重叠，后期缓慢增长，目前有约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万纯小程序用户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“看看”频道与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日上线，随后淘特价进入了一个快速稳定的增长期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：互动活动并没有在更新版本时体现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EA861B-6A30-456D-8159-A8F3ADC2E4C3}"/>
              </a:ext>
            </a:extLst>
          </p:cNvPr>
          <p:cNvSpPr txBox="1"/>
          <p:nvPr/>
        </p:nvSpPr>
        <p:spPr>
          <a:xfrm>
            <a:off x="10058648" y="4474099"/>
            <a:ext cx="189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questmobile</a:t>
            </a:r>
            <a:endParaRPr lang="zh-CN" altLang="en-US" sz="1200" i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53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0B6DF1-88A0-4153-B4C1-67A911EC4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15" y="773400"/>
            <a:ext cx="7872511" cy="608460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92EF9D43-EBF7-4BC6-B219-F6F07E198B60}"/>
              </a:ext>
            </a:extLst>
          </p:cNvPr>
          <p:cNvSpPr txBox="1"/>
          <p:nvPr/>
        </p:nvSpPr>
        <p:spPr bwMode="auto">
          <a:xfrm>
            <a:off x="353965" y="157602"/>
            <a:ext cx="7375515" cy="61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67" tIns="36284" rIns="72567" bIns="36284" numCol="1" anchor="t" anchorCtr="0" compatLnSpc="1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935990" indent="-360045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18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125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01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96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990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585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7105">
              <a:defRPr/>
            </a:pPr>
            <a:r>
              <a:rPr kumimoji="1"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淘宝特价版产品结构图</a:t>
            </a:r>
          </a:p>
        </p:txBody>
      </p:sp>
    </p:spTree>
    <p:extLst>
      <p:ext uri="{BB962C8B-B14F-4D97-AF65-F5344CB8AC3E}">
        <p14:creationId xmlns:p14="http://schemas.microsoft.com/office/powerpoint/2010/main" val="422107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476E3BB6-FF6E-43FA-BAFF-27195DB0EDFD}"/>
              </a:ext>
            </a:extLst>
          </p:cNvPr>
          <p:cNvSpPr txBox="1"/>
          <p:nvPr/>
        </p:nvSpPr>
        <p:spPr bwMode="auto">
          <a:xfrm>
            <a:off x="275683" y="255046"/>
            <a:ext cx="8236372" cy="61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67" tIns="36284" rIns="72567" bIns="36284" numCol="1" anchor="t" anchorCtr="0" compatLnSpc="1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935990" indent="-360045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18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125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indent="-288290" algn="l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01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96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9905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5850" indent="-288290" algn="l" defTabSz="115189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7105">
              <a:defRPr/>
            </a:pPr>
            <a:r>
              <a:rPr kumimoji="1"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淘宝特价版功能分析（核心页面</a:t>
            </a:r>
            <a:r>
              <a:rPr kumimoji="1"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57BE4E-C677-470D-A874-9B89B38B2116}"/>
              </a:ext>
            </a:extLst>
          </p:cNvPr>
          <p:cNvSpPr txBox="1"/>
          <p:nvPr/>
        </p:nvSpPr>
        <p:spPr>
          <a:xfrm>
            <a:off x="8652306" y="879155"/>
            <a:ext cx="3269672" cy="3841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淘特价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首页商品搜索方式支持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拍照搜索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首页商品浏览方式，有品类集成按钮；分类详情展示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商品分类图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，用户视觉感受更直观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首页的各个会场宣传页提供了各种低价商品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购物红包等的刺激（会场图标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均以秒杀、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元抢、买贵必赔等做宣传）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流靠前显示的都是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低价商品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元以下居多，最多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元，彰显低价吸引力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396CF0-0D7B-466A-86CB-1CB1F49B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869" y="1030316"/>
            <a:ext cx="2730001" cy="538014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A8C17CF-1D8D-476D-8F87-FF4945F6D783}"/>
              </a:ext>
            </a:extLst>
          </p:cNvPr>
          <p:cNvGrpSpPr/>
          <p:nvPr/>
        </p:nvGrpSpPr>
        <p:grpSpPr>
          <a:xfrm>
            <a:off x="7994384" y="1073385"/>
            <a:ext cx="63500" cy="4859620"/>
            <a:chOff x="7210141" y="1136921"/>
            <a:chExt cx="63500" cy="485962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AFFF140-2D42-4DC4-B22E-04428CA0ACF9}"/>
                </a:ext>
              </a:extLst>
            </p:cNvPr>
            <p:cNvCxnSpPr/>
            <p:nvPr/>
          </p:nvCxnSpPr>
          <p:spPr>
            <a:xfrm>
              <a:off x="7243478" y="1136921"/>
              <a:ext cx="0" cy="485962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4D033FE5-91BC-4A02-885B-C347E7854185}"/>
                </a:ext>
              </a:extLst>
            </p:cNvPr>
            <p:cNvSpPr/>
            <p:nvPr/>
          </p:nvSpPr>
          <p:spPr>
            <a:xfrm>
              <a:off x="7213316" y="1660016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91541AA6-784B-40CD-BAC2-B6E55CC115B3}"/>
                </a:ext>
              </a:extLst>
            </p:cNvPr>
            <p:cNvSpPr/>
            <p:nvPr/>
          </p:nvSpPr>
          <p:spPr>
            <a:xfrm>
              <a:off x="7212700" y="2241849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95635DC0-4A5C-4F28-A077-2C2F3999A69B}"/>
                </a:ext>
              </a:extLst>
            </p:cNvPr>
            <p:cNvSpPr/>
            <p:nvPr/>
          </p:nvSpPr>
          <p:spPr>
            <a:xfrm>
              <a:off x="7212700" y="2806336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" name="流程图: 接点 12">
              <a:extLst>
                <a:ext uri="{FF2B5EF4-FFF2-40B4-BE49-F238E27FC236}">
                  <a16:creationId xmlns:a16="http://schemas.microsoft.com/office/drawing/2014/main" id="{19651779-6910-494F-89E3-65D08ED30FF3}"/>
                </a:ext>
              </a:extLst>
            </p:cNvPr>
            <p:cNvSpPr/>
            <p:nvPr/>
          </p:nvSpPr>
          <p:spPr>
            <a:xfrm>
              <a:off x="7210141" y="3785824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流程图: 接点 13">
              <a:extLst>
                <a:ext uri="{FF2B5EF4-FFF2-40B4-BE49-F238E27FC236}">
                  <a16:creationId xmlns:a16="http://schemas.microsoft.com/office/drawing/2014/main" id="{F67B21F6-4307-40C3-9B97-8AEBEA3AAAA9}"/>
                </a:ext>
              </a:extLst>
            </p:cNvPr>
            <p:cNvSpPr/>
            <p:nvPr/>
          </p:nvSpPr>
          <p:spPr>
            <a:xfrm>
              <a:off x="7210141" y="4522424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5" name="流程图: 接点 14">
              <a:extLst>
                <a:ext uri="{FF2B5EF4-FFF2-40B4-BE49-F238E27FC236}">
                  <a16:creationId xmlns:a16="http://schemas.microsoft.com/office/drawing/2014/main" id="{5EDF10CA-D213-47FB-9B2E-11127006F27C}"/>
                </a:ext>
              </a:extLst>
            </p:cNvPr>
            <p:cNvSpPr/>
            <p:nvPr/>
          </p:nvSpPr>
          <p:spPr>
            <a:xfrm>
              <a:off x="7213316" y="5263885"/>
              <a:ext cx="60325" cy="58738"/>
            </a:xfrm>
            <a:prstGeom prst="flowChartConnector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417521D-418D-488A-B456-56C2BA6F63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36" b="7103"/>
          <a:stretch/>
        </p:blipFill>
        <p:spPr>
          <a:xfrm>
            <a:off x="280029" y="1029037"/>
            <a:ext cx="2680096" cy="538142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986313B-9DCB-4D85-8293-4E6163E24966}"/>
              </a:ext>
            </a:extLst>
          </p:cNvPr>
          <p:cNvSpPr txBox="1"/>
          <p:nvPr/>
        </p:nvSpPr>
        <p:spPr>
          <a:xfrm>
            <a:off x="8643885" y="4648394"/>
            <a:ext cx="3278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首页商品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流内容类别丰富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，夹带看看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购物会场等内容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首页曝光的商品展示出其主要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优点标签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，如，特币抵扣，红包后价格、多买多优惠等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E8D10BD-257D-44EB-806B-29B8184294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" b="6960"/>
          <a:stretch/>
        </p:blipFill>
        <p:spPr>
          <a:xfrm>
            <a:off x="5827615" y="1029037"/>
            <a:ext cx="2755946" cy="541040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0168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1021</Words>
  <Application>Microsoft Office PowerPoint</Application>
  <PresentationFormat>宽屏</PresentationFormat>
  <Paragraphs>77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Wingdings</vt:lpstr>
      <vt:lpstr>Office 主题​​</vt:lpstr>
      <vt:lpstr>淘宝特价版-分析报告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淘宝特价版-分析报告</dc:title>
  <dc:creator>skin3629661@sina.com</dc:creator>
  <cp:lastModifiedBy>skin3629661@sina.com</cp:lastModifiedBy>
  <cp:revision>1</cp:revision>
  <dcterms:created xsi:type="dcterms:W3CDTF">2021-09-22T08:53:20Z</dcterms:created>
  <dcterms:modified xsi:type="dcterms:W3CDTF">2021-09-22T09:01:50Z</dcterms:modified>
</cp:coreProperties>
</file>